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8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5" r:id="rId4"/>
    <p:sldId id="297" r:id="rId5"/>
    <p:sldId id="287" r:id="rId6"/>
    <p:sldId id="306" r:id="rId7"/>
    <p:sldId id="276" r:id="rId8"/>
    <p:sldId id="300" r:id="rId9"/>
    <p:sldId id="301" r:id="rId10"/>
    <p:sldId id="304" r:id="rId11"/>
    <p:sldId id="291" r:id="rId12"/>
    <p:sldId id="292" r:id="rId13"/>
    <p:sldId id="298" r:id="rId14"/>
    <p:sldId id="299" r:id="rId15"/>
    <p:sldId id="305" r:id="rId16"/>
    <p:sldId id="296" r:id="rId17"/>
    <p:sldId id="294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6" autoAdjust="0"/>
    <p:restoredTop sz="86463"/>
  </p:normalViewPr>
  <p:slideViewPr>
    <p:cSldViewPr showGuides="1">
      <p:cViewPr varScale="1">
        <p:scale>
          <a:sx n="114" d="100"/>
          <a:sy n="114" d="100"/>
        </p:scale>
        <p:origin x="168" y="28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198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2199" baseline="0">
                <a:solidFill>
                  <a:schemeClr val="tx1">
                    <a:lumMod val="75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pPr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19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999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999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2799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199">
                <a:solidFill>
                  <a:schemeClr val="bg1"/>
                </a:solidFill>
              </a:defRPr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3231C-9702-6447-A881-5A9BAA4CB57E}" type="datetimeFigureOut">
              <a:rPr lang="ru-RU" smtClean="0"/>
              <a:t>09.12.2018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6065F-CA5A-CE48-A706-565C8DB7952A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09.12.2018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599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379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799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063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301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538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79776" indent="-182825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52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43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34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250" indent="-228531" algn="l" defTabSz="91412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5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1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3852" y="2505409"/>
            <a:ext cx="10369152" cy="1429680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ТЕМА КУРСОВОГО ПРОЕКТА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b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Программное приложение по рассылке расписания занятий студентам по SMS на языке С#</a:t>
            </a:r>
            <a:endParaRPr lang="ru-RU" sz="32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878388" y="4386806"/>
            <a:ext cx="5492280" cy="1008113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Выполнил: Деменчук Г.М.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Группа 4ПКС-115</a:t>
            </a:r>
            <a:b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Руководитель: Морозова М.В.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24446" y="313731"/>
            <a:ext cx="8775628" cy="8990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</a:t>
            </a:r>
          </a:p>
          <a:p>
            <a:pPr algn="ctr"/>
            <a:r>
              <a:rPr lang="ru-RU" sz="18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КОЛЛЕДЖ ИНФОРМАТИКИ И ПРОГРАММИРОВАНИЯ</a:t>
            </a:r>
          </a:p>
        </p:txBody>
      </p:sp>
      <p:sp>
        <p:nvSpPr>
          <p:cNvPr id="6" name="Подзаголовок 3"/>
          <p:cNvSpPr txBox="1">
            <a:spLocks/>
          </p:cNvSpPr>
          <p:nvPr/>
        </p:nvSpPr>
        <p:spPr>
          <a:xfrm>
            <a:off x="1053852" y="5695464"/>
            <a:ext cx="10316816" cy="440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199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1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999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Москва </a:t>
            </a:r>
            <a:r>
              <a:rPr lang="en-US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201</a:t>
            </a:r>
            <a:r>
              <a:rPr lang="ru-RU" sz="1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C581C6-AF81-8941-A8B6-615F11E4EB9D}"/>
              </a:ext>
            </a:extLst>
          </p:cNvPr>
          <p:cNvSpPr/>
          <p:nvPr/>
        </p:nvSpPr>
        <p:spPr>
          <a:xfrm>
            <a:off x="2831975" y="1558790"/>
            <a:ext cx="6092825" cy="64607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799" dirty="0"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Специальность 09.02.03 Программирование в компьютерных системах</a:t>
            </a:r>
            <a:endParaRPr lang="ru-RU" sz="1600" dirty="0">
              <a:latin typeface="Helvetica" pitchFamily="2" charset="0"/>
              <a:ea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DEC1C0-6FCD-F640-B9F1-7DEBB70E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14" y="163458"/>
            <a:ext cx="2281602" cy="89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F0E7F54-08FF-8B42-9233-6F1EA1FF9C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488" y="1263340"/>
            <a:ext cx="3686937" cy="433132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Интерфейс программы</a:t>
            </a:r>
          </a:p>
        </p:txBody>
      </p:sp>
      <p:sp>
        <p:nvSpPr>
          <p:cNvPr id="12" name="Управляющая кнопка: далее 11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Управляющая кнопка: назад 12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33F7BB-E2C1-FD4F-8511-4C76FF4BC9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80" y="1396092"/>
            <a:ext cx="3453609" cy="264766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4F150D4-4D5A-034B-B8B5-C301AD39EA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4" y="1396092"/>
            <a:ext cx="3227172" cy="264766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54E2B2-C857-D74C-B33E-9ABF0EA58A3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91" y="4212918"/>
            <a:ext cx="3517531" cy="264508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5D95FA-2E6E-5841-AF8C-B934B7BF568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290" y="4184260"/>
            <a:ext cx="3577391" cy="264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7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Достоинства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библиотек </a:t>
            </a:r>
            <a:r>
              <a:rPr lang="en-US" sz="2800" dirty="0"/>
              <a:t>OpenCV </a:t>
            </a:r>
            <a:r>
              <a:rPr lang="ru-RU" sz="2800" dirty="0"/>
              <a:t>и </a:t>
            </a:r>
            <a:r>
              <a:rPr lang="en-US" sz="2800" dirty="0"/>
              <a:t>Tesseract OCR </a:t>
            </a:r>
            <a:r>
              <a:rPr lang="ru-RU" sz="2800" dirty="0"/>
              <a:t>на </a:t>
            </a:r>
            <a:r>
              <a:rPr lang="en-US" sz="2800" dirty="0"/>
              <a:t>backend-</a:t>
            </a:r>
            <a:r>
              <a:rPr lang="ru-RU" sz="2800" dirty="0"/>
              <a:t>сервере для обработки и распознавания текста изменений расписания</a:t>
            </a:r>
            <a:r>
              <a:rPr lang="en-US" sz="2800" dirty="0"/>
              <a:t>.</a:t>
            </a:r>
            <a:endParaRPr lang="ru-RU" sz="2800" dirty="0"/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архитектуры клиент-серверного взаимодействия в виде REST API с помощью фреймворка Flask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сразу двух СУБД в виде SQLite на клиенте и MySQL на сервере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 dirty="0"/>
              <a:t>Использование асинхронных функций типа async-await и таймеров в для распараллеливания действий в программе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542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210BFB4-ADC1-614B-8D10-53BAB9512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914832"/>
            <a:ext cx="10230272" cy="57545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/>
              <a:t>Технологии </a:t>
            </a:r>
            <a:r>
              <a:rPr lang="en-US" sz="4000" dirty="0"/>
              <a:t>OpenCV </a:t>
            </a:r>
            <a:r>
              <a:rPr lang="ru-RU" sz="4000" dirty="0"/>
              <a:t>и </a:t>
            </a:r>
            <a:r>
              <a:rPr lang="en-US" sz="4000" dirty="0"/>
              <a:t>Tesseract OCR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7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02FBBD-07F2-9846-859A-A1FB23D0C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995FC0-F1CB-9549-A303-742FD4850D42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44CB91-1B7F-224F-A1D1-6EBEE4EA962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07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D20A1-5811-6F4D-9573-5CC6AF57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3" y="1132038"/>
            <a:ext cx="7609284" cy="546844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8489537-76AA-EA47-A760-BD5F839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04" y="188640"/>
            <a:ext cx="10585176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Пример </a:t>
            </a:r>
            <a:r>
              <a:rPr lang="en-US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Flask </a:t>
            </a:r>
            <a:r>
              <a:rPr lang="ru-RU" sz="4000" dirty="0"/>
              <a:t>REST API 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A2CE8D2-50CE-A040-BB8A-247D848C4131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1E19959-EBEB-DB49-8A3E-5B801D88C335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875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Результаты </a:t>
            </a:r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выполнения проекта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1804" y="1470148"/>
            <a:ext cx="10225136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500" dirty="0"/>
              <a:t>В ходе разработки программы были получены и усовершенствованы навыки работы со следующими составляющими</a:t>
            </a:r>
            <a:r>
              <a:rPr lang="en-US" sz="2500" dirty="0"/>
              <a:t>:</a:t>
            </a:r>
            <a:endParaRPr lang="ru-RU" sz="2500" dirty="0"/>
          </a:p>
          <a:p>
            <a:pPr marL="388620" indent="-342900"/>
            <a:r>
              <a:rPr lang="ru-RU" sz="2500" dirty="0"/>
              <a:t>ЯП С</a:t>
            </a:r>
            <a:r>
              <a:rPr lang="en-US" sz="2500" dirty="0"/>
              <a:t>#</a:t>
            </a:r>
            <a:r>
              <a:rPr lang="ru-RU" sz="2500" dirty="0"/>
              <a:t>/</a:t>
            </a:r>
            <a:r>
              <a:rPr lang="en-US" sz="2500" dirty="0"/>
              <a:t>WPF;</a:t>
            </a:r>
            <a:endParaRPr lang="ru-RU" sz="2500" dirty="0"/>
          </a:p>
          <a:p>
            <a:pPr marL="388620" indent="-342900"/>
            <a:r>
              <a:rPr lang="ru-RU" sz="2500" dirty="0"/>
              <a:t>СУБД </a:t>
            </a:r>
            <a:r>
              <a:rPr lang="en-US" sz="2500" dirty="0"/>
              <a:t>SQLite3 </a:t>
            </a:r>
            <a:r>
              <a:rPr lang="ru-RU" sz="2500" dirty="0"/>
              <a:t>и </a:t>
            </a:r>
            <a:r>
              <a:rPr lang="en-US" sz="2500" dirty="0"/>
              <a:t>MySQL;</a:t>
            </a:r>
            <a:endParaRPr lang="ru-RU" sz="2500" dirty="0"/>
          </a:p>
          <a:p>
            <a:pPr marL="388620" indent="-342900"/>
            <a:r>
              <a:rPr lang="ru-RU" sz="2500" dirty="0"/>
              <a:t>Технологиями </a:t>
            </a:r>
            <a:r>
              <a:rPr lang="en-US" sz="2500" dirty="0"/>
              <a:t>OpenCV, Tesseract OCR  </a:t>
            </a:r>
            <a:r>
              <a:rPr lang="ru-RU" sz="2500" dirty="0"/>
              <a:t>и </a:t>
            </a:r>
            <a:r>
              <a:rPr lang="en-US" sz="2500" dirty="0"/>
              <a:t>Flask API.</a:t>
            </a:r>
            <a:endParaRPr lang="ru-RU" sz="2500" dirty="0"/>
          </a:p>
          <a:p>
            <a:pPr marL="45720" indent="0">
              <a:buNone/>
            </a:pPr>
            <a:r>
              <a:rPr lang="ru-RU" sz="2500" dirty="0"/>
              <a:t>Цели и задачи, поставленные при выполнении курсового проекта, выполнены с соблюдением всех предъявленных требований</a:t>
            </a:r>
            <a:r>
              <a:rPr lang="en-US" sz="2500" dirty="0"/>
              <a:t> </a:t>
            </a:r>
            <a:r>
              <a:rPr lang="ru-RU" sz="2500" dirty="0"/>
              <a:t>в установленные сроки</a:t>
            </a:r>
            <a:r>
              <a:rPr lang="en-US" sz="2500" dirty="0"/>
              <a:t>. </a:t>
            </a:r>
            <a:endParaRPr lang="ru-RU" sz="2500" dirty="0"/>
          </a:p>
          <a:p>
            <a:pPr marL="45720" indent="0">
              <a:buNone/>
            </a:pPr>
            <a:endParaRPr lang="ru-RU" sz="25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8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2564904"/>
            <a:ext cx="11278988" cy="1224136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7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2091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/>
                <a:cs typeface="Helvetica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852899" y="1916832"/>
            <a:ext cx="7128792" cy="4100524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2" action="ppaction://hlinksldjump"/>
              </a:rPr>
              <a:t>Цели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3" action="ppaction://hlinksldjump"/>
              </a:rPr>
              <a:t>Задачи курсового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solidFill>
                  <a:srgbClr val="000000"/>
                </a:solidFill>
                <a:latin typeface="Helvetica"/>
                <a:cs typeface="Helvetica"/>
                <a:hlinkClick r:id="rId4" action="ppaction://hlinksldjump"/>
              </a:rPr>
              <a:t>Общая архитектура проекта</a:t>
            </a:r>
            <a:endParaRPr lang="ru-RU" sz="24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5" action="ppaction://hlinksldjump"/>
              </a:rPr>
              <a:t>Контекстная функциональная диаграмма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6" action="ppaction://hlinksldjump"/>
              </a:rPr>
              <a:t>Контекстная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7" action="ppaction://hlinksldjump"/>
              </a:rPr>
              <a:t>Детализированная диаграмма потоков данных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8" action="ppaction://hlinksldjump"/>
              </a:rPr>
              <a:t>Архитектура БД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9" action="ppaction://hlinksldjump"/>
              </a:rPr>
              <a:t>Интерфейс программы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0" action="ppaction://hlinksldjump"/>
              </a:rPr>
              <a:t>Достоинства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1" action="ppaction://hlinksldjump"/>
              </a:rPr>
              <a:t>Технологии OpenCV и Tesseract OCR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Пример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  <a:hlinkClick r:id="rId12" action="ppaction://hlinksldjump"/>
              </a:rPr>
              <a:t>Flask REST API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ru-RU" sz="2400" dirty="0">
                <a:latin typeface="Helvetica" panose="020B0604020202020204" pitchFamily="34" charset="0"/>
                <a:cs typeface="Helvetica" panose="020B0604020202020204" pitchFamily="34" charset="0"/>
                <a:hlinkClick r:id="rId13" action="ppaction://hlinksldjump"/>
              </a:rPr>
              <a:t>Результаты выполнения проекта</a:t>
            </a:r>
            <a:endParaRPr lang="ru-RU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ru-RU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>
                <a:solidFill>
                  <a:srgbClr val="000000"/>
                </a:solidFill>
                <a:latin typeface="Helvetica"/>
                <a:cs typeface="Helvetica"/>
              </a:rPr>
              <a:t>Цели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r>
              <a:rPr lang="ru-RU" sz="2500" dirty="0">
                <a:latin typeface="Helvetica"/>
                <a:cs typeface="Helvetica"/>
              </a:rPr>
              <a:t>Целью курсового проекта является получение и последующая обработка данных об изменении расписания Колледжа Информатики и Программирования для оперативного информирования студентов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477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Helvetica"/>
                <a:cs typeface="Helvetica"/>
              </a:rPr>
              <a:t>Задачи курсового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9369373" cy="4351337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источник данных для обработки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Определить способ обработки данных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</a:t>
            </a:r>
            <a:r>
              <a:rPr lang="en-US" sz="2500" dirty="0"/>
              <a:t>SMS-</a:t>
            </a:r>
            <a:r>
              <a:rPr lang="ru-RU" sz="2500" dirty="0"/>
              <a:t>гейт для отправки оповещений</a:t>
            </a:r>
            <a:endParaRPr lang="en-US" sz="2500" dirty="0"/>
          </a:p>
          <a:p>
            <a:pPr marL="342900" lvl="0" indent="-342900">
              <a:buFont typeface="+mj-lt"/>
              <a:buAutoNum type="arabicPeriod"/>
            </a:pPr>
            <a:r>
              <a:rPr lang="ru-RU" sz="2500" dirty="0"/>
              <a:t>Выбрать способ</a:t>
            </a:r>
            <a:r>
              <a:rPr lang="en-US" sz="2500" dirty="0"/>
              <a:t> </a:t>
            </a:r>
            <a:r>
              <a:rPr lang="ru-RU" sz="2500" dirty="0"/>
              <a:t>взаимодействия между модулями программы</a:t>
            </a:r>
            <a:endParaRPr lang="en-US" sz="2500" dirty="0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Управляющая кнопка: назад 6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77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7EB76-28BC-6E41-BD18-7557CB9F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Общая архитектура проекта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10F4FDD-FA28-2946-9BBA-210CB44A6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24" y="1691321"/>
            <a:ext cx="3926866" cy="5013177"/>
          </a:xfrm>
          <a:prstGeom prst="rect">
            <a:avLst/>
          </a:prstGeom>
        </p:spPr>
      </p:pic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0D524BB-CDD3-144A-9D6F-1646D8AA83D9}"/>
              </a:ext>
            </a:extLst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08DEB98-CD85-D549-A1E0-94BAEF1C3F3D}"/>
              </a:ext>
            </a:extLst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451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017CA9-2CB8-3941-A89C-60A68A1D1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51285"/>
            <a:ext cx="10506768" cy="5305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функциональная диаграмма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85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Контекстная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153522-4DAA-0B4B-9DB2-A934F65C7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544" y="1239956"/>
            <a:ext cx="5913730" cy="561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2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F338-F623-4841-8E80-504F6DE9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393160"/>
            <a:ext cx="10958603" cy="487622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latin typeface="Helvetica" panose="020B0604020202020204" pitchFamily="34" charset="0"/>
                <a:cs typeface="Helvetica" panose="020B0604020202020204" pitchFamily="34" charset="0"/>
              </a:rPr>
              <a:t>Детализированная диаграмма потоков данных</a:t>
            </a:r>
            <a:endParaRPr lang="ru-RU" sz="4000" b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Управляющая кнопка: назад 7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363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1206980" cy="943398"/>
          </a:xfrm>
        </p:spPr>
        <p:txBody>
          <a:bodyPr>
            <a:normAutofit/>
          </a:bodyPr>
          <a:lstStyle/>
          <a:p>
            <a:r>
              <a:rPr lang="ru-RU" sz="4000" b="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Архитектура БД</a:t>
            </a: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9936289" y="6017356"/>
            <a:ext cx="1224136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8640145" y="6017356"/>
            <a:ext cx="1224136" cy="50405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E437DD-DDDA-424D-88B2-61A76A9A9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9" y="1167383"/>
            <a:ext cx="5080000" cy="4673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1D239-E7EB-084E-A28A-1BAB0143A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75" y="1484784"/>
            <a:ext cx="619281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0</TotalTime>
  <Words>269</Words>
  <Application>Microsoft Macintosh PowerPoint</Application>
  <PresentationFormat>Произвольный</PresentationFormat>
  <Paragraphs>46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Century Schoolbook</vt:lpstr>
      <vt:lpstr>Franklin Gothic Medium</vt:lpstr>
      <vt:lpstr>Helvetica</vt:lpstr>
      <vt:lpstr>Wingdings 2</vt:lpstr>
      <vt:lpstr>Вид</vt:lpstr>
      <vt:lpstr>ТЕМА КУРСОВОГО ПРОЕКТА: Программное приложение по рассылке расписания занятий студентам по SMS на языке С#</vt:lpstr>
      <vt:lpstr>Содержание</vt:lpstr>
      <vt:lpstr>Цели курсового проекта</vt:lpstr>
      <vt:lpstr>Задачи курсового проекта</vt:lpstr>
      <vt:lpstr>Общая архитектура проекта</vt:lpstr>
      <vt:lpstr>Контекстная функциональная диаграмма</vt:lpstr>
      <vt:lpstr>Контекстная диаграмма потоков данных</vt:lpstr>
      <vt:lpstr>Детализированная диаграмма потоков данных</vt:lpstr>
      <vt:lpstr>Архитектура БД</vt:lpstr>
      <vt:lpstr>Интерфейс программы</vt:lpstr>
      <vt:lpstr>Достоинства проекта</vt:lpstr>
      <vt:lpstr>Технологии OpenCV и Tesseract OCR</vt:lpstr>
      <vt:lpstr>Презентация PowerPoint</vt:lpstr>
      <vt:lpstr>Пример Flask REST API </vt:lpstr>
      <vt:lpstr>Результаты выполнения проекта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2015-11-08T08:58:05Z</dcterms:created>
  <dcterms:modified xsi:type="dcterms:W3CDTF">2018-12-09T19:19:22Z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